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5"/>
    <p:sldMasterId id="2147483673" r:id="rId6"/>
  </p:sldMasterIdLst>
  <p:notesMasterIdLst>
    <p:notesMasterId r:id="rId22"/>
  </p:notesMasterIdLst>
  <p:handoutMasterIdLst>
    <p:handoutMasterId r:id="rId23"/>
  </p:handoutMasterIdLst>
  <p:sldIdLst>
    <p:sldId id="256" r:id="rId7"/>
    <p:sldId id="326" r:id="rId8"/>
    <p:sldId id="303" r:id="rId9"/>
    <p:sldId id="321" r:id="rId10"/>
    <p:sldId id="322" r:id="rId11"/>
    <p:sldId id="319" r:id="rId12"/>
    <p:sldId id="323" r:id="rId13"/>
    <p:sldId id="324" r:id="rId14"/>
    <p:sldId id="325" r:id="rId15"/>
    <p:sldId id="327" r:id="rId16"/>
    <p:sldId id="328" r:id="rId17"/>
    <p:sldId id="329" r:id="rId18"/>
    <p:sldId id="314" r:id="rId19"/>
    <p:sldId id="330" r:id="rId20"/>
    <p:sldId id="331" r:id="rId21"/>
  </p:sldIdLst>
  <p:sldSz cx="12192000" cy="6858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Zwickl (TUW-EEG)" initials="SZ(" lastIdx="1" clrIdx="0">
    <p:extLst>
      <p:ext uri="{19B8F6BF-5375-455C-9EA6-DF929625EA0E}">
        <p15:presenceInfo xmlns:p15="http://schemas.microsoft.com/office/powerpoint/2012/main" userId="Sebastian Zwickl (TUW-EEG)" providerId="None"/>
      </p:ext>
    </p:extLst>
  </p:cmAuthor>
  <p:cmAuthor id="2" name="zwickl-nb" initials="z" lastIdx="1" clrIdx="1">
    <p:extLst>
      <p:ext uri="{19B8F6BF-5375-455C-9EA6-DF929625EA0E}">
        <p15:presenceInfo xmlns:p15="http://schemas.microsoft.com/office/powerpoint/2012/main" userId="497f9bbb497d6863" providerId="Windows Live"/>
      </p:ext>
    </p:extLst>
  </p:cmAuthor>
  <p:cmAuthor id="3" name="zwickl-nb" initials="z [2]" lastIdx="9" clrIdx="2">
    <p:extLst>
      <p:ext uri="{19B8F6BF-5375-455C-9EA6-DF929625EA0E}">
        <p15:presenceInfo xmlns:p15="http://schemas.microsoft.com/office/powerpoint/2012/main" userId="zwickl-nb" providerId="None"/>
      </p:ext>
    </p:extLst>
  </p:cmAuthor>
  <p:cmAuthor id="4" name="Zwickl-Bernhard, Sebastian" initials="ZBS" lastIdx="1" clrIdx="3">
    <p:extLst>
      <p:ext uri="{19B8F6BF-5375-455C-9EA6-DF929625EA0E}">
        <p15:presenceInfo xmlns:p15="http://schemas.microsoft.com/office/powerpoint/2012/main" userId="Zwickl-Bernhard, Sebast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9900"/>
    <a:srgbClr val="FFFFFF"/>
    <a:srgbClr val="86A3B8"/>
    <a:srgbClr val="C3ACD0"/>
    <a:srgbClr val="674188"/>
    <a:srgbClr val="5EC260"/>
    <a:srgbClr val="BEE397"/>
    <a:srgbClr val="C0FCCE"/>
    <a:srgbClr val="C7E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73" autoAdjust="0"/>
    <p:restoredTop sz="85453" autoAdjust="0"/>
  </p:normalViewPr>
  <p:slideViewPr>
    <p:cSldViewPr snapToGrid="0" snapToObjects="1">
      <p:cViewPr>
        <p:scale>
          <a:sx n="100" d="100"/>
          <a:sy n="100" d="100"/>
        </p:scale>
        <p:origin x="72" y="8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439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8CE3CE-7885-5440-B7D2-D1C38EEABC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54EA1-D6B4-7C47-AF7F-6ED3655198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8362D56F-4014-E440-B414-1949875DC54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AEB30-D659-F04F-8BCA-7E5755820E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7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60766-B385-064C-89E0-D696CB68EF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7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E84C23E2-02F7-644F-99F5-08AC3BA5EA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67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1EAC332E-8893-FE4E-9A25-93BB30EFA0D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7627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7" y="6747627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0B17A1DD-B70C-B048-99CA-ED8542287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0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03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1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3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29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27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7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5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49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85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2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57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2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40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7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0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/4.0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A875FDE-6D7F-4702-A758-6B468AE40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552" b="32241"/>
          <a:stretch/>
        </p:blipFill>
        <p:spPr>
          <a:xfrm>
            <a:off x="3099018" y="0"/>
            <a:ext cx="5993964" cy="1793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331" y="2253769"/>
            <a:ext cx="9659112" cy="12544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331" y="3710686"/>
            <a:ext cx="8196072" cy="1029657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4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0272A-EBA9-4B7B-A259-F6B18F1BC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7668229" y="7768935"/>
            <a:ext cx="1638447" cy="19640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D08A5CE4-AF6D-2841-AEED-E154ABAC48A1}"/>
              </a:ext>
            </a:extLst>
          </p:cNvPr>
          <p:cNvSpPr/>
          <p:nvPr userDrawn="1"/>
        </p:nvSpPr>
        <p:spPr>
          <a:xfrm>
            <a:off x="2483030" y="6576362"/>
            <a:ext cx="8892177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marL="0" lvl="0" indent="0" algn="r" eaLnBrk="0" hangingPunct="0">
              <a:spcBef>
                <a:spcPct val="20000"/>
              </a:spcBef>
              <a:buFontTx/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presentation is licensed under a </a:t>
            </a:r>
            <a:r>
              <a:rPr lang="en-US" sz="800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 </a:t>
            </a:r>
            <a:endParaRPr lang="en-US" sz="800" dirty="0">
              <a:solidFill>
                <a:schemeClr val="tx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A82F99E0-AE91-AF47-86ED-7E85D0F62E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47863" y="6576362"/>
            <a:ext cx="642538" cy="226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B13B4-4775-4053-913C-537D75D956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151"/>
                    </a14:imgEffect>
                    <a14:imgEffect>
                      <a14:saturation sat="8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1961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48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6113" y="987427"/>
            <a:ext cx="7485887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95EF8D4-5B50-564A-8E71-ACB42B8E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58DE6F-BC6E-364C-91D6-6B9C603C2F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9228810-255C-0747-AA61-5D5198D3E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AD2DE6-E43E-6044-9983-6D2115FA61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606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127"/>
            <a:ext cx="1098804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BCE835-694B-EC4D-AD29-A3BF23C07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A58B064A-C26D-E948-B1F9-58944195E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2031FA7-02D1-0645-9048-0AAD35E90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84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23777"/>
            <a:ext cx="2628900" cy="5553186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FA3B52-24C6-BC49-B1FB-EF1DE3CE3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A7668D43-9CA0-B748-8221-476079634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7BDEB2-5457-E84E-8E88-F426D3C10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FB13B4-4775-4053-913C-537D75D956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961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2712" y="2255548"/>
            <a:ext cx="9659112" cy="12544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Thank you for your time.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2712" y="3712465"/>
            <a:ext cx="8196072" cy="1029657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4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Questions.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0272A-EBA9-4B7B-A259-F6B18F1BC8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396524"/>
            <a:ext cx="12192000" cy="1461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B395C8-E03A-E04C-AA88-72B24AADC6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32062" y="276512"/>
            <a:ext cx="2086125" cy="5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4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AB9D64-C20B-5146-B8DD-95B5D606E73E}"/>
              </a:ext>
            </a:extLst>
          </p:cNvPr>
          <p:cNvSpPr/>
          <p:nvPr userDrawn="1"/>
        </p:nvSpPr>
        <p:spPr>
          <a:xfrm>
            <a:off x="1" y="5977289"/>
            <a:ext cx="3362425" cy="8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46396B-BD90-784C-8FFE-EBB3D07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9580541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32D8BEC-2F74-8547-9F2C-AEAE0B302D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58748" y="63528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B0283A15-47DF-8047-8B83-438FA552B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58E8B80-D0B3-954F-9A62-484C9A10F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009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blue">
    <p:bg>
      <p:bgPr>
        <a:solidFill>
          <a:srgbClr val="2455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658179"/>
            <a:ext cx="9610344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3675065"/>
            <a:ext cx="9195816" cy="1500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FD36E0-C784-AE4E-B42C-F7764C6B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8748" y="63528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383D7C-0821-A040-BE0C-B5DB8952D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69E957-E916-EA41-8D86-9462424C7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bg1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239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AB9D64-C20B-5146-B8DD-95B5D606E73E}"/>
              </a:ext>
            </a:extLst>
          </p:cNvPr>
          <p:cNvSpPr/>
          <p:nvPr userDrawn="1"/>
        </p:nvSpPr>
        <p:spPr>
          <a:xfrm>
            <a:off x="1" y="5977289"/>
            <a:ext cx="3362425" cy="8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46396B-BD90-784C-8FFE-EBB3D07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9580541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32D8BEC-2F74-8547-9F2C-AEAE0B302D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58748" y="63528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B0283A15-47DF-8047-8B83-438FA552B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58E8B80-D0B3-954F-9A62-484C9A10F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782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942F0-6E2E-9B45-9065-E71C5FD39597}"/>
              </a:ext>
            </a:extLst>
          </p:cNvPr>
          <p:cNvSpPr/>
          <p:nvPr userDrawn="1"/>
        </p:nvSpPr>
        <p:spPr>
          <a:xfrm>
            <a:off x="1" y="5948414"/>
            <a:ext cx="3362425" cy="90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56797FB-FF82-0F4F-A928-D7AF36F544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58748" y="63528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27DB8A-983A-204A-A0E1-0B250973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3EFC6A2-0789-BB4B-9701-8038DFBF8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876024C-E78F-814A-ADD4-B2037FCE1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604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8A4A04-F540-E24D-9FF5-8F7FC90CDCFA}"/>
              </a:ext>
            </a:extLst>
          </p:cNvPr>
          <p:cNvSpPr/>
          <p:nvPr userDrawn="1"/>
        </p:nvSpPr>
        <p:spPr>
          <a:xfrm>
            <a:off x="1" y="5919538"/>
            <a:ext cx="3362425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761617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784319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E89C228-C4FD-7644-ABB7-614954C945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58748" y="63528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60B89FE-026E-7249-A3EB-8B2B89BC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5E2E5CD6-A1EE-A841-BFBB-519F206ED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6C81B30-170B-8F41-A120-A0E8F4AD1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908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416571-A315-1846-A578-44521F40228B}"/>
              </a:ext>
            </a:extLst>
          </p:cNvPr>
          <p:cNvSpPr/>
          <p:nvPr userDrawn="1"/>
        </p:nvSpPr>
        <p:spPr>
          <a:xfrm>
            <a:off x="1" y="5919538"/>
            <a:ext cx="3362425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1681163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1681163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2BEFAE-1CA8-3D42-9FE8-259F2F4B7E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660904"/>
            <a:ext cx="5574792" cy="34520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3EADF-0DCB-FF42-8ACF-2E14F284BC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660904"/>
            <a:ext cx="5574792" cy="34520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BA7FE-773F-2D4C-A1FD-78D273094D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FC3704-1948-F84D-88BE-17DA7F45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2DBAF8AC-F4B9-2C4F-BBF0-BD58FB50FE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7E7983D-B1A4-B148-B1D4-C4B621AD1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2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919986"/>
            <a:ext cx="9610344" cy="59093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3675065"/>
            <a:ext cx="9195816" cy="1500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4AF39-23DB-0740-938A-1A583332B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8748" y="6352806"/>
            <a:ext cx="2743200" cy="365125"/>
          </a:xfrm>
        </p:spPr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7748E00D-B3B4-FE4D-A3E5-E8C8A25CA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4E4032-E757-2144-A88B-ABFF9C43B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18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AB9D64-C20B-5146-B8DD-95B5D606E73E}"/>
              </a:ext>
            </a:extLst>
          </p:cNvPr>
          <p:cNvSpPr/>
          <p:nvPr userDrawn="1"/>
        </p:nvSpPr>
        <p:spPr>
          <a:xfrm>
            <a:off x="7404875" y="-1"/>
            <a:ext cx="4787125" cy="15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9580541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F5CED-483C-A348-8E33-D2AA0F23C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53A157-7BBA-5749-8237-8C990161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3953BB51-3F9C-E747-ACA8-03C6016EB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9247E92-8FF0-A341-9976-E6095D27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073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34238B-024D-294E-AD4C-68C413D97E1A}"/>
              </a:ext>
            </a:extLst>
          </p:cNvPr>
          <p:cNvSpPr/>
          <p:nvPr userDrawn="1"/>
        </p:nvSpPr>
        <p:spPr>
          <a:xfrm>
            <a:off x="7404875" y="-1"/>
            <a:ext cx="4787125" cy="15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2D3F-74B7-B64C-800D-13CA52163C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7F9956-5A00-5A40-8899-32D1F879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0031E1D5-F0A3-EF45-84AA-C0225E109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05433C-0038-FC49-AAE7-4AE15259F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303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92FE64-D177-274B-901F-D336A79314A8}"/>
              </a:ext>
            </a:extLst>
          </p:cNvPr>
          <p:cNvSpPr/>
          <p:nvPr userDrawn="1"/>
        </p:nvSpPr>
        <p:spPr>
          <a:xfrm>
            <a:off x="7404875" y="-1"/>
            <a:ext cx="4787125" cy="15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761617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784319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B989F8-C842-5E4D-A070-A6209E35FC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9E4815-2057-AE40-A83C-99001B97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2E2EF048-87C8-2B43-AA12-7E550A2A4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40068E4E-9680-554C-B740-1BBB27554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120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0DF604-D9D6-5045-B588-839447328165}"/>
              </a:ext>
            </a:extLst>
          </p:cNvPr>
          <p:cNvSpPr/>
          <p:nvPr userDrawn="1"/>
        </p:nvSpPr>
        <p:spPr>
          <a:xfrm>
            <a:off x="7404875" y="-1"/>
            <a:ext cx="4787125" cy="15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6C0CE20-2FA8-D441-A594-2E5923EE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712" y="1681163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AD1BB0-F11D-AB4E-A5C2-D6877E27F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76" y="1681163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2982180-1554-0149-9361-2E4524F2E5A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660904"/>
            <a:ext cx="5574792" cy="34520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75AC00-972C-AE42-811E-B2A50B01A5A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660904"/>
            <a:ext cx="5574792" cy="34520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EDE99-ADAF-CC49-8A11-DA767186AC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FAC88BB-6435-5741-AECC-C64CD1B8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470C4FCD-395E-D94C-AECA-9EC451BFD0A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6DBF9A0-D8B4-7745-ACB6-B5E35D853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34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BA2C8-6FAC-B54C-9845-66F221B9BB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FA112B-E57E-7B4A-8833-D3D8FEC4EC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2" y="1594884"/>
            <a:ext cx="10591185" cy="4518071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etwas</a:t>
            </a:r>
            <a:endParaRPr lang="en-US" dirty="0"/>
          </a:p>
          <a:p>
            <a:pPr lvl="0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A8C8EE7-3B3F-3F41-B5AD-67185982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262270"/>
            <a:ext cx="10991088" cy="11028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44BCAD86-58E8-C64B-B919-51804E097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4675424-66C5-6140-A915-8C73CF29D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9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594884"/>
            <a:ext cx="5574792" cy="451807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594884"/>
            <a:ext cx="5574792" cy="451807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4E4AF7-5B90-4A4A-9190-EF7AF1E8A7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1DBDDF-7B8D-E049-BE5A-2AC650B23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262270"/>
            <a:ext cx="10991088" cy="11028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7FBAFA6-39D8-1045-BD48-582B33225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7990A56-77DE-384E-846A-6EC505691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7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573619"/>
            <a:ext cx="3675889" cy="453933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573619"/>
            <a:ext cx="3675889" cy="453933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596321"/>
            <a:ext cx="3675889" cy="453933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FC52E0-46F2-2443-B309-D4A67BCEE76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B7B320-CA87-A342-9115-47E9E4F9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262270"/>
            <a:ext cx="10991088" cy="11028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8D14D24-78FD-A045-8D62-111F0EEE4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B93BEA1-60BB-9942-B17D-B28C03441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25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1482692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1482692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2BEFAE-1CA8-3D42-9FE8-259F2F4B7E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462432"/>
            <a:ext cx="5574792" cy="362648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3EADF-0DCB-FF42-8ACF-2E14F284BC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462432"/>
            <a:ext cx="5574792" cy="362648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223357-BF2B-1446-9B75-489DB9B4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262270"/>
            <a:ext cx="10991088" cy="11028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90E8D-9016-4C42-8F5F-E450B003AB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9CBCAFA1-511A-EE41-B15A-62ABD06896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ABEB7C4-26A5-2A49-A685-310121897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311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53225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071B-8956-1F45-8413-D77E451409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37A5CF-4029-5441-9751-E360C7BA0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CA39AD3-F023-5741-9EB7-A0EBA4530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26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05F8A-53F2-9A4F-89B7-679F5D96A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9F830C8-3B22-4D44-AD5B-EAC20E22F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81969A2-10C2-C546-977D-603DF985E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36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3" y="987427"/>
            <a:ext cx="6949439" cy="4873625"/>
          </a:xfrm>
        </p:spPr>
        <p:txBody>
          <a:bodyPr/>
          <a:lstStyle>
            <a:lvl1pPr>
              <a:defRPr sz="2400"/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FED4CC-B694-4F4C-8AC8-7D4040DF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4412EC-2A2F-F34F-AFA3-D552E85C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4C3DC-0931-ED45-859D-7DC2E02D5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E3CEEAF4-4B04-7F42-81A2-3D6474988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89A40C2-EB4C-F849-86CB-ACD53C9F5BD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60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9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E07DA8-F1F3-4A5A-BC63-BCDC6C459C2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028944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0ED6A-9B85-4407-9D45-1136FF687F8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7520" y="3464"/>
            <a:ext cx="4564481" cy="68545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825625"/>
            <a:ext cx="106558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2480010-F678-B344-A032-37DB46F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677042"/>
            <a:ext cx="1065885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1752F-D51E-0D41-BBC4-900B7994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748" y="63528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14BBBCD-90CB-2F47-9BDE-CEED80DD9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294169"/>
            <a:ext cx="9084295" cy="230400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5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4" r:id="rId13"/>
    <p:sldLayoutId id="214748368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579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E07DA8-F1F3-4A5A-BC63-BCDC6C459C2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028944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0ED6A-9B85-4407-9D45-1136FF687F8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627520" y="3464"/>
            <a:ext cx="4564481" cy="68545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825625"/>
            <a:ext cx="106558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2480010-F678-B344-A032-37DB46F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6"/>
            <a:ext cx="10658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D8510D3-7480-FA40-B714-28425739D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8748" y="63528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8C025A19-EC4F-5D46-BAED-915B844A7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01290F5-EF9B-6848-BD94-0DC63C614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3F24A-72E1-514B-A669-66B08B94475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73704" y="161471"/>
            <a:ext cx="459381" cy="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3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0579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wickl@eeg.tuwien.ac.at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B184C5-BA83-4541-BEA4-A4DB4AFC4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50" y="2142536"/>
            <a:ext cx="12218546" cy="12544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Market Organization in Lebanese Microgrids: </a:t>
            </a:r>
            <a:br>
              <a:rPr lang="en-US" sz="3200" dirty="0">
                <a:latin typeface="Century Schoolbook" panose="02040604050505020304" pitchFamily="18" charset="0"/>
              </a:rPr>
            </a:br>
            <a:r>
              <a:rPr lang="en-US" sz="2700" dirty="0">
                <a:latin typeface="Century Schoolbook" panose="02040604050505020304" pitchFamily="18" charset="0"/>
              </a:rPr>
              <a:t>Insights from Electricity Demand Elasticity and Game-Theory Optimization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7A47107-F1EE-C449-94A9-924A67658D52}"/>
              </a:ext>
            </a:extLst>
          </p:cNvPr>
          <p:cNvSpPr txBox="1">
            <a:spLocks/>
          </p:cNvSpPr>
          <p:nvPr/>
        </p:nvSpPr>
        <p:spPr>
          <a:xfrm>
            <a:off x="362712" y="5316337"/>
            <a:ext cx="8613648" cy="591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" panose="02040604050505020304" pitchFamily="18" charset="0"/>
              </a:rPr>
              <a:t>Internal Meeting / 13 March 2025</a:t>
            </a:r>
            <a:b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de-A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BCB1D6F-051A-674E-AC87-457DD3DD09FE}"/>
              </a:ext>
            </a:extLst>
          </p:cNvPr>
          <p:cNvSpPr txBox="1">
            <a:spLocks/>
          </p:cNvSpPr>
          <p:nvPr/>
        </p:nvSpPr>
        <p:spPr bwMode="auto">
          <a:xfrm>
            <a:off x="456496" y="5888668"/>
            <a:ext cx="4267748" cy="4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lang="de-AT" sz="1800" smtClean="0">
                <a:solidFill>
                  <a:srgbClr val="808080"/>
                </a:solidFill>
                <a:latin typeface="+mn-lt"/>
                <a:ea typeface="+mn-ea"/>
                <a:cs typeface="Calibri"/>
              </a:defRPr>
            </a:lvl1pPr>
            <a:lvl2pPr marL="442913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200" smtClean="0">
                <a:solidFill>
                  <a:schemeClr val="tx1"/>
                </a:solidFill>
                <a:latin typeface="+mn-lt"/>
                <a:cs typeface="Calibri"/>
              </a:defRPr>
            </a:lvl2pPr>
            <a:lvl3pPr marL="533400" indent="-317500" algn="l" defTabSz="89535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2"/>
              <a:buChar char="Ø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3pPr>
            <a:lvl4pPr marL="714375" indent="-180975" algn="l" defTabSz="714375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4pPr>
            <a:lvl5pPr marL="10826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1000">
                <a:solidFill>
                  <a:schemeClr val="tx1"/>
                </a:solidFill>
                <a:latin typeface="+mn-lt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9pPr>
          </a:lstStyle>
          <a:p>
            <a:pPr lvl="0" algn="l"/>
            <a:r>
              <a:rPr lang="en-US" sz="1400" kern="0" dirty="0">
                <a:latin typeface="Calibri Light"/>
              </a:rPr>
              <a:t>Contact: </a:t>
            </a:r>
            <a:r>
              <a:rPr lang="en-US" sz="1400" kern="0" dirty="0">
                <a:latin typeface="Calibri Light"/>
                <a:hlinkClick r:id="rId3"/>
              </a:rPr>
              <a:t>zwickl@eeg.tuwien.ac.at</a:t>
            </a:r>
            <a:r>
              <a:rPr lang="en-US" sz="1400" kern="0" dirty="0">
                <a:latin typeface="Calibri Light"/>
              </a:rPr>
              <a:t> </a:t>
            </a:r>
            <a:br>
              <a:rPr lang="en-US" sz="1400" kern="0" dirty="0">
                <a:latin typeface="Calibri Light"/>
              </a:rPr>
            </a:br>
            <a:endParaRPr lang="en-US" kern="0" dirty="0">
              <a:latin typeface="Calibri Light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BBCB1D6F-051A-674E-AC87-457DD3DD09FE}"/>
              </a:ext>
            </a:extLst>
          </p:cNvPr>
          <p:cNvSpPr txBox="1">
            <a:spLocks/>
          </p:cNvSpPr>
          <p:nvPr/>
        </p:nvSpPr>
        <p:spPr bwMode="auto">
          <a:xfrm>
            <a:off x="456496" y="3758915"/>
            <a:ext cx="11473836" cy="150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lang="de-AT" sz="1800" smtClean="0">
                <a:solidFill>
                  <a:srgbClr val="808080"/>
                </a:solidFill>
                <a:latin typeface="+mn-lt"/>
                <a:ea typeface="+mn-ea"/>
                <a:cs typeface="Calibri"/>
              </a:defRPr>
            </a:lvl1pPr>
            <a:lvl2pPr marL="442913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200" smtClean="0">
                <a:solidFill>
                  <a:schemeClr val="tx1"/>
                </a:solidFill>
                <a:latin typeface="+mn-lt"/>
                <a:cs typeface="Calibri"/>
              </a:defRPr>
            </a:lvl2pPr>
            <a:lvl3pPr marL="533400" indent="-317500" algn="l" defTabSz="89535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2"/>
              <a:buChar char="Ø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3pPr>
            <a:lvl4pPr marL="714375" indent="-180975" algn="l" defTabSz="714375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4pPr>
            <a:lvl5pPr marL="10826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1000">
                <a:solidFill>
                  <a:schemeClr val="tx1"/>
                </a:solidFill>
                <a:latin typeface="+mn-lt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9pPr>
          </a:lstStyle>
          <a:p>
            <a:pPr lvl="0" algn="l"/>
            <a:r>
              <a:rPr lang="de-AT" sz="1400" u="sng" kern="0" dirty="0">
                <a:latin typeface="Century Schoolbook" panose="02040604050505020304" pitchFamily="18" charset="0"/>
              </a:rPr>
              <a:t>Sebastian Zwickl-Bernhard</a:t>
            </a:r>
            <a:r>
              <a:rPr lang="de-AT" sz="1400" kern="0" baseline="30000" dirty="0">
                <a:latin typeface="Century Schoolbook" panose="02040604050505020304" pitchFamily="18" charset="0"/>
              </a:rPr>
              <a:t>1,2</a:t>
            </a:r>
            <a:r>
              <a:rPr lang="de-AT" sz="1400" kern="0" dirty="0">
                <a:latin typeface="Century Schoolbook" panose="02040604050505020304" pitchFamily="18" charset="0"/>
              </a:rPr>
              <a:t>, Anne Neumann</a:t>
            </a:r>
            <a:r>
              <a:rPr lang="de-AT" sz="1400" kern="0" baseline="30000" dirty="0">
                <a:latin typeface="Century Schoolbook" panose="02040604050505020304" pitchFamily="18" charset="0"/>
              </a:rPr>
              <a:t>2,3</a:t>
            </a:r>
            <a:r>
              <a:rPr lang="de-AT" sz="1400" kern="0" dirty="0">
                <a:latin typeface="Century Schoolbook" panose="02040604050505020304" pitchFamily="18" charset="0"/>
              </a:rPr>
              <a:t>, Majd Olleik</a:t>
            </a:r>
            <a:r>
              <a:rPr lang="de-AT" sz="1400" kern="0" baseline="30000" dirty="0">
                <a:latin typeface="Century Schoolbook" panose="02040604050505020304" pitchFamily="18" charset="0"/>
              </a:rPr>
              <a:t>4, </a:t>
            </a:r>
            <a:r>
              <a:rPr lang="de-AT" sz="1400" kern="0" dirty="0" err="1">
                <a:latin typeface="Century Schoolbook" panose="02040604050505020304" pitchFamily="18" charset="0"/>
              </a:rPr>
              <a:t>Haytham</a:t>
            </a:r>
            <a:r>
              <a:rPr lang="de-AT" sz="1400" kern="0" dirty="0">
                <a:latin typeface="Century Schoolbook" panose="02040604050505020304" pitchFamily="18" charset="0"/>
              </a:rPr>
              <a:t> Dbouk</a:t>
            </a:r>
            <a:r>
              <a:rPr lang="de-AT" sz="1400" kern="0" baseline="30000" dirty="0">
                <a:latin typeface="Century Schoolbook" panose="02040604050505020304" pitchFamily="18" charset="0"/>
              </a:rPr>
              <a:t>5</a:t>
            </a:r>
            <a:r>
              <a:rPr lang="de-AT" sz="1400" kern="0" dirty="0">
                <a:latin typeface="Century Schoolbook" panose="02040604050505020304" pitchFamily="18" charset="0"/>
              </a:rPr>
              <a:t> </a:t>
            </a:r>
            <a:br>
              <a:rPr lang="de-AT" sz="1400" kern="0" baseline="30000" dirty="0">
                <a:latin typeface="Century Schoolbook" panose="02040604050505020304" pitchFamily="18" charset="0"/>
              </a:rPr>
            </a:br>
            <a:endParaRPr lang="de-AT" sz="1400" kern="0" baseline="30000" dirty="0">
              <a:latin typeface="Century Schoolbook" panose="02040604050505020304" pitchFamily="18" charset="0"/>
            </a:endParaRPr>
          </a:p>
          <a:p>
            <a:pPr algn="l"/>
            <a:r>
              <a:rPr lang="de-AT" sz="1050" kern="0" baseline="30000" dirty="0">
                <a:latin typeface="Calibri Light"/>
              </a:rPr>
              <a:t>1</a:t>
            </a:r>
            <a:r>
              <a:rPr lang="de-AT" sz="1050" kern="0" dirty="0">
                <a:latin typeface="Calibri Light"/>
              </a:rPr>
              <a:t>Energy Economics Group (EEG), Technische Universität Wien, </a:t>
            </a:r>
            <a:r>
              <a:rPr lang="de-AT" sz="1050" kern="0" dirty="0" err="1">
                <a:latin typeface="Calibri Light"/>
              </a:rPr>
              <a:t>Gußhausstraße</a:t>
            </a:r>
            <a:r>
              <a:rPr lang="de-AT" sz="1050" kern="0" dirty="0">
                <a:latin typeface="Calibri Light"/>
              </a:rPr>
              <a:t> 25-29/E370-3, 1040 Wien, Austria</a:t>
            </a:r>
          </a:p>
          <a:p>
            <a:pPr algn="l"/>
            <a:r>
              <a:rPr lang="de-AT" sz="1050" kern="0" baseline="30000" dirty="0">
                <a:latin typeface="Calibri Light"/>
              </a:rPr>
              <a:t>2</a:t>
            </a:r>
            <a:r>
              <a:rPr lang="en-US" sz="1050" kern="0" dirty="0">
                <a:latin typeface="Calibri Light"/>
              </a:rPr>
              <a:t>Department of Industrial Economics and Technology Management, The Norwegian University of Science and Technology (NTNU), </a:t>
            </a:r>
            <a:r>
              <a:rPr lang="en-US" sz="1050" kern="0" dirty="0" err="1">
                <a:latin typeface="Calibri Light"/>
              </a:rPr>
              <a:t>Sentralbygg</a:t>
            </a:r>
            <a:r>
              <a:rPr lang="en-US" sz="1050" kern="0" dirty="0">
                <a:latin typeface="Calibri Light"/>
              </a:rPr>
              <a:t> 1, 946, </a:t>
            </a:r>
            <a:r>
              <a:rPr lang="en-US" sz="1050" kern="0" dirty="0" err="1">
                <a:latin typeface="Calibri Light"/>
              </a:rPr>
              <a:t>Gløshaugen</a:t>
            </a:r>
            <a:r>
              <a:rPr lang="en-US" sz="1050" kern="0" dirty="0">
                <a:latin typeface="Calibri Light"/>
              </a:rPr>
              <a:t>, Trondheim, Norway</a:t>
            </a:r>
            <a:endParaRPr lang="it-IT" sz="1050" kern="0" dirty="0">
              <a:latin typeface="Calibri Light"/>
            </a:endParaRPr>
          </a:p>
          <a:p>
            <a:pPr algn="l"/>
            <a:r>
              <a:rPr lang="de-AT" sz="1050" kern="0" baseline="30000" dirty="0">
                <a:latin typeface="Calibri Light"/>
              </a:rPr>
              <a:t>3</a:t>
            </a:r>
            <a:r>
              <a:rPr lang="en-US" sz="1050" kern="0" dirty="0">
                <a:latin typeface="Calibri Light"/>
              </a:rPr>
              <a:t>Norwegian School of Economics (NHH), </a:t>
            </a:r>
            <a:r>
              <a:rPr lang="nb-NO" sz="1050" kern="0" dirty="0">
                <a:latin typeface="Calibri Light"/>
              </a:rPr>
              <a:t>Helleveien 30, 5045 Bergen, Norway</a:t>
            </a:r>
            <a:endParaRPr lang="en-US" sz="1050" kern="0" dirty="0">
              <a:latin typeface="Calibri Light"/>
            </a:endParaRPr>
          </a:p>
          <a:p>
            <a:pPr algn="l"/>
            <a:r>
              <a:rPr lang="en-US" sz="1050" kern="0" baseline="30000" dirty="0">
                <a:latin typeface="Calibri Light"/>
              </a:rPr>
              <a:t>4</a:t>
            </a:r>
            <a:r>
              <a:rPr lang="en-US" sz="1050" kern="0" dirty="0">
                <a:latin typeface="Calibri Light"/>
              </a:rPr>
              <a:t>Department of Industrial Engineering and Management (IEM), American University of Beirut, Lebanon</a:t>
            </a:r>
          </a:p>
          <a:p>
            <a:pPr marL="0" indent="0" algn="l"/>
            <a:r>
              <a:rPr lang="en-US" sz="1050" kern="0" baseline="30000" dirty="0">
                <a:latin typeface="Calibri Light"/>
              </a:rPr>
              <a:t>5</a:t>
            </a:r>
            <a:r>
              <a:rPr lang="en-US" sz="1050" kern="0" dirty="0">
                <a:latin typeface="Calibri Light"/>
              </a:rPr>
              <a:t>Innovating Green Technology (IGT), </a:t>
            </a:r>
            <a:r>
              <a:rPr lang="en-US" sz="1050" kern="0" dirty="0" err="1">
                <a:latin typeface="Calibri Light"/>
              </a:rPr>
              <a:t>Chiyaha</a:t>
            </a:r>
            <a:r>
              <a:rPr lang="en-US" sz="1050" kern="0" dirty="0">
                <a:latin typeface="Calibri Light"/>
              </a:rPr>
              <a:t>, Cheikh </a:t>
            </a:r>
            <a:r>
              <a:rPr lang="en-US" sz="1050" kern="0" dirty="0" err="1">
                <a:latin typeface="Calibri Light"/>
              </a:rPr>
              <a:t>Taleb</a:t>
            </a:r>
            <a:r>
              <a:rPr lang="en-US" sz="1050" kern="0" dirty="0">
                <a:latin typeface="Calibri Light"/>
              </a:rPr>
              <a:t> Khalil, Beirut, Lebanon</a:t>
            </a:r>
          </a:p>
        </p:txBody>
      </p:sp>
      <p:pic>
        <p:nvPicPr>
          <p:cNvPr id="6" name="Picture 2" descr="https://upload.wikimedia.org/wikipedia/commons/thumb/a/a1/TU_Wien-Logo.svg/2000px-TU_Wien-Logo.sv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70" y="5541173"/>
            <a:ext cx="1390590" cy="40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wegian University of Science and Technology - RWTH AACHEN UNIVERSITY  Fakultät für Wirtschaftswissenschaften - Deuts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64" y="5526329"/>
            <a:ext cx="1241000" cy="4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American University of Beirut reveals its new logo that reaffirms ...">
            <a:extLst>
              <a:ext uri="{FF2B5EF4-FFF2-40B4-BE49-F238E27FC236}">
                <a16:creationId xmlns:a16="http://schemas.microsoft.com/office/drawing/2014/main" id="{D52E1F4B-580C-4A9E-90D2-6C0E51C1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104" y="5458647"/>
            <a:ext cx="1003410" cy="55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NHH - Norwegian School of Economics, Norway | Study.EU">
            <a:extLst>
              <a:ext uri="{FF2B5EF4-FFF2-40B4-BE49-F238E27FC236}">
                <a16:creationId xmlns:a16="http://schemas.microsoft.com/office/drawing/2014/main" id="{B5332D94-D6F5-49D2-B71B-142854ED4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81" y="5474915"/>
            <a:ext cx="1203406" cy="53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7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F9F43D-5A61-48F7-B631-2B5E2F1028B6}"/>
              </a:ext>
            </a:extLst>
          </p:cNvPr>
          <p:cNvSpPr/>
          <p:nvPr/>
        </p:nvSpPr>
        <p:spPr>
          <a:xfrm>
            <a:off x="7426037" y="4689764"/>
            <a:ext cx="2528454" cy="166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D7024AC-7F46-4C1A-927B-172AD589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319" y="0"/>
            <a:ext cx="7571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F9F43D-5A61-48F7-B631-2B5E2F1028B6}"/>
              </a:ext>
            </a:extLst>
          </p:cNvPr>
          <p:cNvSpPr/>
          <p:nvPr/>
        </p:nvSpPr>
        <p:spPr>
          <a:xfrm>
            <a:off x="7426037" y="4689764"/>
            <a:ext cx="2528454" cy="166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688BE2-B913-4215-9B8B-C7FB3258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438"/>
            <a:ext cx="5572125" cy="32511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0E745E2-120D-4647-BE55-8365522F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630" y="505194"/>
            <a:ext cx="6218370" cy="28401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79FE90F-4418-43AF-8E0C-82E350EDC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470" y="3691739"/>
            <a:ext cx="6309010" cy="2548840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9E7B132-1F9B-45E2-A05F-DE8C2409AC9C}"/>
              </a:ext>
            </a:extLst>
          </p:cNvPr>
          <p:cNvSpPr/>
          <p:nvPr/>
        </p:nvSpPr>
        <p:spPr>
          <a:xfrm rot="20080665">
            <a:off x="5311482" y="1624844"/>
            <a:ext cx="615323" cy="3571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F4730D8-08B0-4BA8-B3A7-316E784DB963}"/>
              </a:ext>
            </a:extLst>
          </p:cNvPr>
          <p:cNvSpPr/>
          <p:nvPr/>
        </p:nvSpPr>
        <p:spPr>
          <a:xfrm rot="874929">
            <a:off x="5168093" y="4431481"/>
            <a:ext cx="615323" cy="3571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7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F9F43D-5A61-48F7-B631-2B5E2F1028B6}"/>
              </a:ext>
            </a:extLst>
          </p:cNvPr>
          <p:cNvSpPr/>
          <p:nvPr/>
        </p:nvSpPr>
        <p:spPr>
          <a:xfrm>
            <a:off x="7426037" y="4689764"/>
            <a:ext cx="2528454" cy="166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8F3882-AB92-4699-A9BA-CD22270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367594"/>
            <a:ext cx="7035802" cy="23360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7F9979-6299-4A6B-B78D-5F0111C0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09" y="2876676"/>
            <a:ext cx="4461291" cy="31072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6F65F7-9001-4293-8C27-191A97C38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847" y="3499390"/>
            <a:ext cx="4234988" cy="1640688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5DDE204A-BD24-4E7C-9071-6A2944EF4512}"/>
              </a:ext>
            </a:extLst>
          </p:cNvPr>
          <p:cNvSpPr/>
          <p:nvPr/>
        </p:nvSpPr>
        <p:spPr>
          <a:xfrm rot="2423032">
            <a:off x="6590383" y="2587548"/>
            <a:ext cx="615323" cy="3571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8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2712" y="1594884"/>
            <a:ext cx="11116274" cy="45180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The estimated selling price elasticity is -0.4788, indicating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relatively inelastic demand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, consistent with values reported in related studies for developing countries.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Notably,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public grid time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and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solar PV penetration rate are not statistically significant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in our estimation.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Our findings indicate that when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microgrid owner accounts for the selling price elasticity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and incorporates it explicitly into her pricing strategy, leading to a 54% increase,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revenues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 are projected to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rise modestly by approximately 15%.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Concurrently,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suppressed demand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is anticipated to constitute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up to 25%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of the initial demand.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The conducted sensitivity analysis showed that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this share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can be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lowered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through a higher selling price elasticity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 because it reduces the possibility of a too aggressive pricing strategy in the microgrid because a more careful balance between pricing and supplied met is required.</a:t>
            </a: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Conclusions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39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2712" y="1594884"/>
            <a:ext cx="11116274" cy="4518071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The conducted sensitivity analysis showed that this share can be lowered through a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higher selling price elasticity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because it reduces the possibility of a too aggressive pricing strategy in the microgrid because a more careful balance between pricing and supplied met is required.</a:t>
            </a: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  <a:p>
            <a:pPr lvl="1">
              <a:buFont typeface="Century Schoolbook" panose="02040604050505020304" pitchFamily="18" charset="0"/>
              <a:buChar char="–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These findings raise the question how residents’ demand elasticity can be effectively increased.</a:t>
            </a:r>
          </a:p>
          <a:p>
            <a:pPr lvl="1">
              <a:buFont typeface="Century Schoolbook" panose="02040604050505020304" pitchFamily="18" charset="0"/>
              <a:buChar char="–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Public grid time and solar PV penetration rate (including battery storage systems)</a:t>
            </a: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Future work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69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Authors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F689F3-8329-4860-ACBA-3D3DA7AB2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72"/>
          <a:stretch/>
        </p:blipFill>
        <p:spPr>
          <a:xfrm>
            <a:off x="1767365" y="1432412"/>
            <a:ext cx="4054918" cy="46637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D2E88E-EF37-413C-9A71-E7C024478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54444"/>
          <a:stretch/>
        </p:blipFill>
        <p:spPr>
          <a:xfrm>
            <a:off x="6461443" y="1365154"/>
            <a:ext cx="3920808" cy="45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0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028531-259A-4FF6-8859-56F52B2C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5" y="1754365"/>
            <a:ext cx="9781310" cy="33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9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37ECD7-E328-40DC-AE66-D354B39A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92469" cy="6858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2771B3-B635-4DF6-AAAA-5D1536017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32"/>
          <a:stretch/>
        </p:blipFill>
        <p:spPr>
          <a:xfrm>
            <a:off x="5599161" y="1365154"/>
            <a:ext cx="6486144" cy="3996304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1078E115-8C2A-4FE7-981A-95719EF5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468" y="262270"/>
            <a:ext cx="6699531" cy="1102884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chemeClr val="tx1"/>
                </a:solidFill>
              </a:rPr>
              <a:t>Energy Situation in Deir </a:t>
            </a:r>
            <a:r>
              <a:rPr lang="en-US" sz="2400" u="sng" dirty="0" err="1">
                <a:solidFill>
                  <a:schemeClr val="tx1"/>
                </a:solidFill>
              </a:rPr>
              <a:t>Kanoun</a:t>
            </a:r>
            <a:endParaRPr lang="en-US" sz="2400" u="sng" dirty="0">
              <a:solidFill>
                <a:schemeClr val="tx1"/>
              </a:solidFill>
            </a:endParaRPr>
          </a:p>
        </p:txBody>
      </p:sp>
      <p:sp>
        <p:nvSpPr>
          <p:cNvPr id="17" name="Google Shape;299;p9">
            <a:extLst>
              <a:ext uri="{FF2B5EF4-FFF2-40B4-BE49-F238E27FC236}">
                <a16:creationId xmlns:a16="http://schemas.microsoft.com/office/drawing/2014/main" id="{8397B93E-0726-4070-9069-3CEDF7559F6A}"/>
              </a:ext>
            </a:extLst>
          </p:cNvPr>
          <p:cNvSpPr txBox="1">
            <a:spLocks/>
          </p:cNvSpPr>
          <p:nvPr/>
        </p:nvSpPr>
        <p:spPr>
          <a:xfrm>
            <a:off x="5492468" y="5043055"/>
            <a:ext cx="6699532" cy="18144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15,000 inhabitants with 1150 households and 194 commercial/industrial units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  <a:sym typeface="Open Sans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Three micro grids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Mouthalat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Dayaa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, and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Thakafi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033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Collected data of the Lebanese microgrid in Deir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Kanoun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al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Naher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26D832-676D-4AB7-8333-0232D661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2392"/>
            <a:ext cx="12192000" cy="39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4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Collected data of the Lebanese microgrid in Deir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Kanoun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al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Naher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1C7AF3C-0340-47F5-9D86-289FCF979F58}"/>
              </a:ext>
            </a:extLst>
          </p:cNvPr>
          <p:cNvGrpSpPr>
            <a:grpSpLocks noChangeAspect="1"/>
          </p:cNvGrpSpPr>
          <p:nvPr/>
        </p:nvGrpSpPr>
        <p:grpSpPr>
          <a:xfrm>
            <a:off x="118277" y="1436549"/>
            <a:ext cx="11955446" cy="3530304"/>
            <a:chOff x="171419" y="1849582"/>
            <a:chExt cx="10782478" cy="318394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97A077A-C8AF-40F9-AEFA-4B882F367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940"/>
            <a:stretch/>
          </p:blipFill>
          <p:spPr>
            <a:xfrm>
              <a:off x="171419" y="1849582"/>
              <a:ext cx="5305530" cy="315883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84869E8-74D6-4463-B1FA-5E0E22F95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573"/>
            <a:stretch/>
          </p:blipFill>
          <p:spPr>
            <a:xfrm>
              <a:off x="5648367" y="1849582"/>
              <a:ext cx="5305530" cy="3183941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A742D410-B240-455C-9FBF-CBAF388DA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41" y="5206704"/>
            <a:ext cx="4729482" cy="141583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91509F38-741B-49EF-BA6C-83E8AFFA9645}"/>
              </a:ext>
            </a:extLst>
          </p:cNvPr>
          <p:cNvSpPr/>
          <p:nvPr/>
        </p:nvSpPr>
        <p:spPr>
          <a:xfrm>
            <a:off x="8086360" y="5206704"/>
            <a:ext cx="2264535" cy="138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marL="0" lvl="0" indent="0" algn="just" eaLnBrk="0" hangingPunct="0">
              <a:spcBef>
                <a:spcPct val="20000"/>
              </a:spcBef>
              <a:buFontTx/>
              <a:buNone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time series is described as 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stationary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if its 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statistical properties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such as mean value, variance and autocorrelation, 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remain constant over time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(i.e., no trend or seasonal pattern and moves around a fixed mean value.)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FF30AD3-7DC1-4CB4-89B8-6F19109E075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414723" y="5901217"/>
            <a:ext cx="671637" cy="1340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213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Ordinary least squares estimator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4AAC06-EA12-4E95-9C6D-B28FC9BC8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5" y="1806790"/>
            <a:ext cx="7897090" cy="324442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1F9F43D-5A61-48F7-B631-2B5E2F1028B6}"/>
              </a:ext>
            </a:extLst>
          </p:cNvPr>
          <p:cNvSpPr/>
          <p:nvPr/>
        </p:nvSpPr>
        <p:spPr>
          <a:xfrm>
            <a:off x="7426037" y="4689764"/>
            <a:ext cx="2528454" cy="166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6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Electricity selling price elasticity is -0.4788 (and significant)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F9F43D-5A61-48F7-B631-2B5E2F1028B6}"/>
              </a:ext>
            </a:extLst>
          </p:cNvPr>
          <p:cNvSpPr/>
          <p:nvPr/>
        </p:nvSpPr>
        <p:spPr>
          <a:xfrm>
            <a:off x="7426037" y="4689764"/>
            <a:ext cx="2528454" cy="166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6DC3D7-15B0-48AA-BE01-27430601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03" y="1228789"/>
            <a:ext cx="7827818" cy="485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3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Comparison with relevant studies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F9F43D-5A61-48F7-B631-2B5E2F1028B6}"/>
              </a:ext>
            </a:extLst>
          </p:cNvPr>
          <p:cNvSpPr/>
          <p:nvPr/>
        </p:nvSpPr>
        <p:spPr>
          <a:xfrm>
            <a:off x="7426037" y="4689764"/>
            <a:ext cx="2528454" cy="166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A74836-F835-4AFE-A488-238BC8F2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09" y="1365478"/>
            <a:ext cx="9088582" cy="49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3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Analyze how the microgrid owner’s knowledge of this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elasticity affects electricity pricing to maximize profits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F9F43D-5A61-48F7-B631-2B5E2F1028B6}"/>
              </a:ext>
            </a:extLst>
          </p:cNvPr>
          <p:cNvSpPr/>
          <p:nvPr/>
        </p:nvSpPr>
        <p:spPr>
          <a:xfrm>
            <a:off x="7426037" y="4689764"/>
            <a:ext cx="2528454" cy="166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D36581-1067-407E-9F43-F178C3575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27"/>
          <a:stretch/>
        </p:blipFill>
        <p:spPr>
          <a:xfrm>
            <a:off x="1399519" y="2022764"/>
            <a:ext cx="9392961" cy="35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8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754A1"/>
      </a:accent1>
      <a:accent2>
        <a:srgbClr val="61C6C0"/>
      </a:accent2>
      <a:accent3>
        <a:srgbClr val="207F6E"/>
      </a:accent3>
      <a:accent4>
        <a:srgbClr val="FCBB40"/>
      </a:accent4>
      <a:accent5>
        <a:srgbClr val="EE696B"/>
      </a:accent5>
      <a:accent6>
        <a:srgbClr val="684C94"/>
      </a:accent6>
      <a:hlink>
        <a:srgbClr val="61ADC0"/>
      </a:hlink>
      <a:folHlink>
        <a:srgbClr val="617F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5" id="{99397B5B-1068-9647-8AF4-F0CD404C4C4E}" vid="{FB4EE621-5097-1245-A4F5-8FBE2839CC67}"/>
    </a:ext>
  </a:extLst>
</a:theme>
</file>

<file path=ppt/theme/theme2.xml><?xml version="1.0" encoding="utf-8"?>
<a:theme xmlns:a="http://schemas.openxmlformats.org/drawingml/2006/main" name="IIASA alternatives">
  <a:themeElements>
    <a:clrScheme name="Custom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61C6C0"/>
      </a:accent2>
      <a:accent3>
        <a:srgbClr val="207F6E"/>
      </a:accent3>
      <a:accent4>
        <a:srgbClr val="FCBB40"/>
      </a:accent4>
      <a:accent5>
        <a:srgbClr val="EE696B"/>
      </a:accent5>
      <a:accent6>
        <a:srgbClr val="684C94"/>
      </a:accent6>
      <a:hlink>
        <a:srgbClr val="61ADC0"/>
      </a:hlink>
      <a:folHlink>
        <a:srgbClr val="617F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5" id="{99397B5B-1068-9647-8AF4-F0CD404C4C4E}" vid="{11CFE96F-7000-6746-8225-94DCB5E6FE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9E5D021178B04082DE841A61810ABC" ma:contentTypeVersion="6" ma:contentTypeDescription="Create a new document." ma:contentTypeScope="" ma:versionID="bf37d4ac1dddfc53a56261334840b7df">
  <xsd:schema xmlns:xsd="http://www.w3.org/2001/XMLSchema" xmlns:xs="http://www.w3.org/2001/XMLSchema" xmlns:p="http://schemas.microsoft.com/office/2006/metadata/properties" xmlns:ns2="0689c177-5e19-464b-8532-40aa8fde3a94" xmlns:ns3="06814371-4dd9-40ea-9cc7-40b39613c6ae" xmlns:ns4="749ef8e9-4186-4c55-b2d4-b1c3f2fa9400" targetNamespace="http://schemas.microsoft.com/office/2006/metadata/properties" ma:root="true" ma:fieldsID="382a45c066b9cd32e8d486b5ba424e80" ns2:_="" ns3:_="" ns4:_="">
    <xsd:import namespace="0689c177-5e19-464b-8532-40aa8fde3a94"/>
    <xsd:import namespace="06814371-4dd9-40ea-9cc7-40b39613c6ae"/>
    <xsd:import namespace="749ef8e9-4186-4c55-b2d4-b1c3f2fa940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9c177-5e19-464b-8532-40aa8fde3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14371-4dd9-40ea-9cc7-40b39613c6ae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f8e9-4186-4c55-b2d4-b1c3f2fa94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6814371-4dd9-40ea-9cc7-40b39613c6ae">T2EJA6NA5JU7-1903484182-91</_dlc_DocId>
    <_dlc_DocIdUrl xmlns="06814371-4dd9-40ea-9cc7-40b39613c6ae">
      <Url>https://iiasahub.sharepoint.com/sites/intranet/ercl/_layouts/15/DocIdRedir.aspx?ID=T2EJA6NA5JU7-1903484182-91</Url>
      <Description>T2EJA6NA5JU7-1903484182-91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E961F14-CA64-4A5B-8D0E-270958149F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9c177-5e19-464b-8532-40aa8fde3a94"/>
    <ds:schemaRef ds:uri="06814371-4dd9-40ea-9cc7-40b39613c6ae"/>
    <ds:schemaRef ds:uri="749ef8e9-4186-4c55-b2d4-b1c3f2fa94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D93C57-A7ED-44E6-88BF-DA3984EE19E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689c177-5e19-464b-8532-40aa8fde3a94"/>
    <ds:schemaRef ds:uri="06814371-4dd9-40ea-9cc7-40b39613c6ae"/>
    <ds:schemaRef ds:uri="http://purl.org/dc/dcmitype/"/>
    <ds:schemaRef ds:uri="http://schemas.microsoft.com/office/infopath/2007/PartnerControls"/>
    <ds:schemaRef ds:uri="749ef8e9-4186-4c55-b2d4-b1c3f2fa9400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E794EA7-8E28-4624-885F-9EF05194D2E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0542633-460B-4F10-AED0-D9CC98DDA49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PodHandler.ashx</Template>
  <TotalTime>0</TotalTime>
  <Words>516</Words>
  <Application>Microsoft Office PowerPoint</Application>
  <PresentationFormat>Breitbild</PresentationFormat>
  <Paragraphs>61</Paragraphs>
  <Slides>15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Century</vt:lpstr>
      <vt:lpstr>Century Schoolbook</vt:lpstr>
      <vt:lpstr>Courier New</vt:lpstr>
      <vt:lpstr>Segoe UI Light</vt:lpstr>
      <vt:lpstr>Sitka Display</vt:lpstr>
      <vt:lpstr>Tahoma</vt:lpstr>
      <vt:lpstr>Wingdings</vt:lpstr>
      <vt:lpstr>Office Theme</vt:lpstr>
      <vt:lpstr>IIASA alternatives</vt:lpstr>
      <vt:lpstr>Market Organization in Lebanese Microgrids:  Insights from Electricity Demand Elasticity and Game-Theory Optimization</vt:lpstr>
      <vt:lpstr>PowerPoint-Präsentation</vt:lpstr>
      <vt:lpstr>Energy Situation in Deir Kanoun</vt:lpstr>
      <vt:lpstr>Collected data of the Lebanese microgrid in Deir Kanoun al Naher</vt:lpstr>
      <vt:lpstr>Collected data of the Lebanese microgrid in Deir Kanoun al Naher</vt:lpstr>
      <vt:lpstr>Ordinary least squares estimator</vt:lpstr>
      <vt:lpstr>Electricity selling price elasticity is -0.4788 (and significant)</vt:lpstr>
      <vt:lpstr>Comparison with relevant studies</vt:lpstr>
      <vt:lpstr>Analyze how the microgrid owner’s knowledge of this  elasticity affects electricity pricing to maximize profits</vt:lpstr>
      <vt:lpstr>PowerPoint-Präsentation</vt:lpstr>
      <vt:lpstr>PowerPoint-Präsentation</vt:lpstr>
      <vt:lpstr>PowerPoint-Präsentation</vt:lpstr>
      <vt:lpstr>Conclusions</vt:lpstr>
      <vt:lpstr>Future work</vt:lpstr>
      <vt:lpstr>Authors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HUBER Tanja</dc:creator>
  <cp:lastModifiedBy>Zwickl-Bernhard, Sebastian</cp:lastModifiedBy>
  <cp:revision>526</cp:revision>
  <cp:lastPrinted>2021-09-07T07:42:17Z</cp:lastPrinted>
  <dcterms:created xsi:type="dcterms:W3CDTF">2019-05-17T07:14:44Z</dcterms:created>
  <dcterms:modified xsi:type="dcterms:W3CDTF">2025-03-12T08:39:07Z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0x0101040097C92BAA327FB344B60BEC1DFEEB15C4</vt:lpwstr>
  </property>
  <property fmtid="{D5CDD505-2E9C-101B-9397-08002B2CF9AE}" pid="3" name="_dlc_DocIdItemGuid">
    <vt:lpwstr>21d70297-cd61-47d2-9611-414a1fcff47b</vt:lpwstr>
  </property>
</Properties>
</file>